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7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embeddedFontLst>
    <p:embeddedFont>
      <p:font typeface="Audiowide" panose="020B0600070205080204" charset="0"/>
      <p:regular r:id="rId14"/>
    </p:embeddedFont>
    <p:embeddedFont>
      <p:font typeface="Helvetica Neue Light" panose="020B0600070205080204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474" y="5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87cfdbd564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g387cfdbd564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87cfdbd564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387cfdbd564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87cfdbd56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g387cfdbd56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87cfdbd564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387cfdbd564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87cfdbd564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387cfdbd564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87cfdbd564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g387cfdbd564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87cfdbd564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g387cfdbd564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2325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87cfdbd564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387cfdbd564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7cfdbd564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387cfdbd564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87cfdbd564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g387cfdbd564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4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in slide 1">
  <p:cSld name="Custom Layout 2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/>
        </p:nvSpPr>
        <p:spPr>
          <a:xfrm>
            <a:off x="0" y="4867500"/>
            <a:ext cx="3087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3D3C3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  <a:endParaRPr sz="800" b="0" i="0" u="none" strike="noStrike" cap="none">
              <a:solidFill>
                <a:srgbClr val="3D3C3B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43147" y="4663225"/>
            <a:ext cx="1010976" cy="3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6"/>
          <p:cNvPicPr preferRelativeResize="0"/>
          <p:nvPr/>
        </p:nvPicPr>
        <p:blipFill rotWithShape="1">
          <a:blip r:embed="rId3">
            <a:alphaModFix amt="6000"/>
          </a:blip>
          <a:srcRect/>
          <a:stretch/>
        </p:blipFill>
        <p:spPr>
          <a:xfrm>
            <a:off x="3378625" y="2347025"/>
            <a:ext cx="5765376" cy="279647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08977" y="2291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1C7F"/>
              </a:buClr>
              <a:buSzPts val="2200"/>
              <a:buNone/>
              <a:defRPr sz="2200" i="0" u="none" strike="noStrike" cap="none">
                <a:solidFill>
                  <a:srgbClr val="701C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" name="Google Shape;101;p2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ONE_COLUMN_TEXT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" name="Google Shape;107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774125" y="0"/>
            <a:ext cx="63698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7"/>
          <p:cNvSpPr txBox="1"/>
          <p:nvPr/>
        </p:nvSpPr>
        <p:spPr>
          <a:xfrm>
            <a:off x="3321725" y="347950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27"/>
          <p:cNvSpPr txBox="1"/>
          <p:nvPr/>
        </p:nvSpPr>
        <p:spPr>
          <a:xfrm>
            <a:off x="3321725" y="1236181"/>
            <a:ext cx="5421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27"/>
          <p:cNvSpPr txBox="1"/>
          <p:nvPr/>
        </p:nvSpPr>
        <p:spPr>
          <a:xfrm>
            <a:off x="3321725" y="2124413"/>
            <a:ext cx="5637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7"/>
          <p:cNvSpPr txBox="1"/>
          <p:nvPr/>
        </p:nvSpPr>
        <p:spPr>
          <a:xfrm>
            <a:off x="3321725" y="3012644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7"/>
          <p:cNvSpPr txBox="1"/>
          <p:nvPr/>
        </p:nvSpPr>
        <p:spPr>
          <a:xfrm>
            <a:off x="3321725" y="3900875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7"/>
          <p:cNvSpPr txBox="1"/>
          <p:nvPr/>
        </p:nvSpPr>
        <p:spPr>
          <a:xfrm>
            <a:off x="0" y="4760400"/>
            <a:ext cx="91440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rgbClr val="AEABAB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FOUNDATION. | THIS WORK IS LICENSED UNDER A CREATIVE COMMONS ATTRIBUTION 4.0 INTERNATIONAL LICENSE (CC BY 4.0)</a:t>
            </a:r>
            <a:endParaRPr sz="600" b="0" i="0" u="none" strike="noStrike" cap="none">
              <a:solidFill>
                <a:srgbClr val="AEABAB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endParaRPr sz="600" b="0" i="0" u="none" strike="noStrike" cap="none">
              <a:solidFill>
                <a:srgbClr val="AEABA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7550" y="4664025"/>
            <a:ext cx="1038973" cy="31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43147" y="4663225"/>
            <a:ext cx="1010976" cy="3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1152475"/>
            <a:ext cx="8551898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8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rgbClr val="9E9E9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 1">
  <p:cSld name="TITLE_AND_BODY_2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_ONLY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07650" y="-157900"/>
            <a:ext cx="9251650" cy="5301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30"/>
          <p:cNvSpPr txBox="1"/>
          <p:nvPr/>
        </p:nvSpPr>
        <p:spPr>
          <a:xfrm>
            <a:off x="8464552" y="4652357"/>
            <a:ext cx="555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0"/>
          <p:cNvSpPr txBox="1"/>
          <p:nvPr/>
        </p:nvSpPr>
        <p:spPr>
          <a:xfrm>
            <a:off x="8464552" y="4652357"/>
            <a:ext cx="555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0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9B7C7C-B55F-D3B3-9AAA-24ED22F8DD43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187825" y="63500"/>
            <a:ext cx="79692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ja-JP" altLang="en-US" sz="1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F2A6EA-DCF0-56EC-52D2-9DFB3926464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187825" y="63500"/>
            <a:ext cx="79692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ja-JP" altLang="en-US" sz="1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0.sv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6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1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" name="Google Shape;138;p31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139" name="Google Shape;139;p3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0" name="Google Shape;140;p31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" sz="7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  <a:endParaRPr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1" name="Google Shape;141;p31"/>
          <p:cNvSpPr txBox="1"/>
          <p:nvPr/>
        </p:nvSpPr>
        <p:spPr>
          <a:xfrm>
            <a:off x="1924100" y="1148600"/>
            <a:ext cx="76128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Chapter III - 2025</a:t>
            </a:r>
            <a:endParaRPr sz="4000" b="0" i="0" u="none" strike="noStrike" cap="none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0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5" name="Google Shape;205;p40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206" name="Google Shape;206;p4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40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" sz="7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  <a:endParaRPr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8" name="Google Shape;208;p40"/>
          <p:cNvSpPr txBox="1"/>
          <p:nvPr/>
        </p:nvSpPr>
        <p:spPr>
          <a:xfrm>
            <a:off x="0" y="2073175"/>
            <a:ext cx="91440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Thank You slide</a:t>
            </a:r>
            <a:endParaRPr sz="50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Thank your audience and encourage them to get in touch afterwards.</a:t>
            </a:r>
            <a:endParaRPr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2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32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148" name="Google Shape;148;p3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32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" sz="7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  <a:endParaRPr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0" name="Google Shape;150;p32"/>
          <p:cNvSpPr txBox="1"/>
          <p:nvPr/>
        </p:nvSpPr>
        <p:spPr>
          <a:xfrm>
            <a:off x="0" y="2225775"/>
            <a:ext cx="91440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PITCHING SESSION</a:t>
            </a:r>
            <a:br>
              <a:rPr lang="en" sz="400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</a:br>
            <a:r>
              <a:rPr lang="en" sz="4000" i="1" dirty="0">
                <a:solidFill>
                  <a:srgbClr val="00B0F0"/>
                </a:solidFill>
                <a:latin typeface="Audiowide"/>
                <a:ea typeface="Audiowide"/>
                <a:cs typeface="Audiowide"/>
                <a:sym typeface="Audiowide"/>
              </a:rPr>
              <a:t>DEN-Team</a:t>
            </a:r>
            <a:endParaRPr sz="4000" b="0" i="1" u="none" strike="noStrike" cap="none" dirty="0">
              <a:solidFill>
                <a:srgbClr val="00B0F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7529498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3000" dirty="0">
                <a:solidFill>
                  <a:schemeClr val="dk1"/>
                </a:solidFill>
              </a:rPr>
              <a:t>Safeguard </a:t>
            </a:r>
            <a:r>
              <a:rPr lang="en-US" sz="2000" dirty="0">
                <a:solidFill>
                  <a:schemeClr val="dk1"/>
                </a:solidFill>
              </a:rPr>
              <a:t>– </a:t>
            </a:r>
            <a:r>
              <a:rPr lang="en-US" sz="1800" dirty="0">
                <a:solidFill>
                  <a:schemeClr val="dk1"/>
                </a:solidFill>
              </a:rPr>
              <a:t>Safety &amp; Compliance Layer for Eclipse SDV OTA</a:t>
            </a:r>
            <a:endParaRPr lang="de-DE" sz="80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57" name="Google Shape;157;p33"/>
          <p:cNvSpPr txBox="1"/>
          <p:nvPr/>
        </p:nvSpPr>
        <p:spPr>
          <a:xfrm>
            <a:off x="588476" y="730867"/>
            <a:ext cx="8463159" cy="408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b="1" dirty="0"/>
              <a:t>Challenge:</a:t>
            </a:r>
            <a:br>
              <a:rPr lang="en-US" dirty="0"/>
            </a:br>
            <a:r>
              <a:rPr lang="en-US" dirty="0"/>
              <a:t>Eclipse SDV (Symphony + </a:t>
            </a:r>
            <a:r>
              <a:rPr lang="en-US" dirty="0" err="1"/>
              <a:t>Ankaios</a:t>
            </a:r>
            <a:r>
              <a:rPr lang="en-US" dirty="0"/>
              <a:t>) updates efficiently, but lacks safety, compliance, and intelligence:</a:t>
            </a:r>
          </a:p>
          <a:p>
            <a:endParaRPr lang="en-US" sz="1200" dirty="0"/>
          </a:p>
          <a:p>
            <a:r>
              <a:rPr lang="en-US" dirty="0"/>
              <a:t>    Safe update</a:t>
            </a:r>
          </a:p>
          <a:p>
            <a:r>
              <a:rPr lang="en-US" dirty="0"/>
              <a:t>    Standard c</a:t>
            </a:r>
            <a:r>
              <a:rPr lang="en-US" altLang="ja-JP" dirty="0"/>
              <a:t>ompliance </a:t>
            </a:r>
          </a:p>
          <a:p>
            <a:r>
              <a:rPr lang="en-US" altLang="ja-JP" dirty="0"/>
              <a:t>    Intelligence</a:t>
            </a:r>
            <a:endParaRPr lang="en-US" dirty="0"/>
          </a:p>
          <a:p>
            <a:endParaRPr lang="en-US" sz="1600" b="1" dirty="0"/>
          </a:p>
          <a:p>
            <a:r>
              <a:rPr lang="en-US" sz="1600" b="1" dirty="0"/>
              <a:t>Solution:</a:t>
            </a:r>
            <a:br>
              <a:rPr lang="en-US" sz="1600" dirty="0"/>
            </a:br>
            <a:r>
              <a:rPr lang="en-US" dirty="0"/>
              <a:t>Enhances OTA safety, reliability by introducing new features: </a:t>
            </a:r>
          </a:p>
          <a:p>
            <a:endParaRPr lang="en-US" b="1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                                                               </a:t>
            </a:r>
          </a:p>
          <a:p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>
              <a:highlight>
                <a:schemeClr val="lt1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82D53A-2E0D-FCC5-36BF-71A2B6A545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382" y="1468004"/>
            <a:ext cx="211075" cy="211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82D53A-2E0D-FCC5-36BF-71A2B6A545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381" y="1680442"/>
            <a:ext cx="211075" cy="2110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AA635F-68EE-8FEB-8AB5-9AB3A5953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380" y="1901641"/>
            <a:ext cx="211075" cy="21107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A41C3C3-B9B6-2932-015E-52217556832D}"/>
              </a:ext>
            </a:extLst>
          </p:cNvPr>
          <p:cNvSpPr/>
          <p:nvPr/>
        </p:nvSpPr>
        <p:spPr>
          <a:xfrm>
            <a:off x="902496" y="3217600"/>
            <a:ext cx="3362998" cy="52554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dirty="0">
                <a:solidFill>
                  <a:schemeClr val="tx1"/>
                </a:solidFill>
              </a:rPr>
              <a:t>Update starts </a:t>
            </a:r>
            <a:r>
              <a:rPr lang="de-DE" sz="1200" b="1" dirty="0">
                <a:solidFill>
                  <a:schemeClr val="tx1"/>
                </a:solidFill>
              </a:rPr>
              <a:t>only with driver consent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7C617A-A4CE-252E-DE43-F3616A6B4C1E}"/>
              </a:ext>
            </a:extLst>
          </p:cNvPr>
          <p:cNvSpPr/>
          <p:nvPr/>
        </p:nvSpPr>
        <p:spPr>
          <a:xfrm>
            <a:off x="4777020" y="3213128"/>
            <a:ext cx="3737600" cy="5781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</a:rPr>
              <a:t>Update starts </a:t>
            </a:r>
            <a:r>
              <a:rPr lang="en-US" sz="1200" b="1" dirty="0">
                <a:solidFill>
                  <a:schemeClr val="tx1"/>
                </a:solidFill>
              </a:rPr>
              <a:t>only when cars meet expected condition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5CE03D-637C-0DC3-B81C-9ECC72843CF9}"/>
              </a:ext>
            </a:extLst>
          </p:cNvPr>
          <p:cNvSpPr/>
          <p:nvPr/>
        </p:nvSpPr>
        <p:spPr>
          <a:xfrm>
            <a:off x="4777020" y="4197062"/>
            <a:ext cx="3737600" cy="5781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tx1"/>
                </a:solidFill>
              </a:rPr>
              <a:t>Diagnose update failures </a:t>
            </a:r>
            <a:r>
              <a:rPr lang="en-US" sz="1200" dirty="0">
                <a:solidFill>
                  <a:schemeClr val="tx1"/>
                </a:solidFill>
              </a:rPr>
              <a:t>by analyzing vehicle state history</a:t>
            </a:r>
            <a:endParaRPr lang="de-DE" sz="1200" dirty="0">
              <a:solidFill>
                <a:schemeClr val="tx1"/>
              </a:solidFill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E22D7BCC-B927-836E-9587-305C0F15AB67}"/>
              </a:ext>
            </a:extLst>
          </p:cNvPr>
          <p:cNvSpPr/>
          <p:nvPr/>
        </p:nvSpPr>
        <p:spPr>
          <a:xfrm>
            <a:off x="3703104" y="1525936"/>
            <a:ext cx="744629" cy="520086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95917-6986-688B-1DEA-22D104F3D7D3}"/>
              </a:ext>
            </a:extLst>
          </p:cNvPr>
          <p:cNvSpPr txBox="1"/>
          <p:nvPr/>
        </p:nvSpPr>
        <p:spPr>
          <a:xfrm>
            <a:off x="5096716" y="1448878"/>
            <a:ext cx="36423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Decrease trustiness and success update</a:t>
            </a:r>
          </a:p>
        </p:txBody>
      </p:sp>
      <p:pic>
        <p:nvPicPr>
          <p:cNvPr id="5" name="Graphic 4" descr="Car Mechanic with solid fill">
            <a:extLst>
              <a:ext uri="{FF2B5EF4-FFF2-40B4-BE49-F238E27FC236}">
                <a16:creationId xmlns:a16="http://schemas.microsoft.com/office/drawing/2014/main" id="{B4F6A01A-CC8A-E3F3-CE31-2DD53A3D89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94752" y="1835354"/>
            <a:ext cx="387795" cy="387795"/>
          </a:xfrm>
          <a:prstGeom prst="rect">
            <a:avLst/>
          </a:prstGeom>
        </p:spPr>
      </p:pic>
      <p:pic>
        <p:nvPicPr>
          <p:cNvPr id="13" name="Graphic 12" descr="User with solid fill">
            <a:extLst>
              <a:ext uri="{FF2B5EF4-FFF2-40B4-BE49-F238E27FC236}">
                <a16:creationId xmlns:a16="http://schemas.microsoft.com/office/drawing/2014/main" id="{9F88F8BC-828C-B90E-9884-EFFF6613CF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9380" y="2753913"/>
            <a:ext cx="651943" cy="651943"/>
          </a:xfrm>
          <a:prstGeom prst="rect">
            <a:avLst/>
          </a:prstGeom>
        </p:spPr>
      </p:pic>
      <p:pic>
        <p:nvPicPr>
          <p:cNvPr id="18" name="Graphic 17" descr="Artificial Intelligence with solid fill">
            <a:extLst>
              <a:ext uri="{FF2B5EF4-FFF2-40B4-BE49-F238E27FC236}">
                <a16:creationId xmlns:a16="http://schemas.microsoft.com/office/drawing/2014/main" id="{BB28330A-0D67-8EBA-9FF6-9E802ED7517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03576" y="3825098"/>
            <a:ext cx="538795" cy="538795"/>
          </a:xfrm>
          <a:prstGeom prst="rect">
            <a:avLst/>
          </a:prstGeom>
        </p:spPr>
      </p:pic>
      <p:pic>
        <p:nvPicPr>
          <p:cNvPr id="22" name="Graphic 21" descr="Downward trend graph with solid fill">
            <a:extLst>
              <a:ext uri="{FF2B5EF4-FFF2-40B4-BE49-F238E27FC236}">
                <a16:creationId xmlns:a16="http://schemas.microsoft.com/office/drawing/2014/main" id="{1EF206CE-25D8-6C58-D0B2-6ACFCE825AE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645503" y="1358076"/>
            <a:ext cx="469232" cy="469232"/>
          </a:xfrm>
          <a:prstGeom prst="rect">
            <a:avLst/>
          </a:prstGeom>
        </p:spPr>
      </p:pic>
      <p:pic>
        <p:nvPicPr>
          <p:cNvPr id="26" name="Graphic 25" descr="Heart with pulse with solid fill">
            <a:extLst>
              <a:ext uri="{FF2B5EF4-FFF2-40B4-BE49-F238E27FC236}">
                <a16:creationId xmlns:a16="http://schemas.microsoft.com/office/drawing/2014/main" id="{71384F1F-3E4E-ED74-F3D9-7A4EA2FAAB8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458893" y="2775720"/>
            <a:ext cx="651943" cy="65194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0352AFC-F5A8-1081-C779-49A33B5E712C}"/>
              </a:ext>
            </a:extLst>
          </p:cNvPr>
          <p:cNvSpPr txBox="1"/>
          <p:nvPr/>
        </p:nvSpPr>
        <p:spPr>
          <a:xfrm>
            <a:off x="5096716" y="1871218"/>
            <a:ext cx="34050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Increase downtime and restoring cost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23125C-5B41-1B96-A2A6-5E27A1A8FE06}"/>
              </a:ext>
            </a:extLst>
          </p:cNvPr>
          <p:cNvSpPr txBox="1"/>
          <p:nvPr/>
        </p:nvSpPr>
        <p:spPr>
          <a:xfrm>
            <a:off x="1177700" y="2925995"/>
            <a:ext cx="17906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>
                <a:solidFill>
                  <a:schemeClr val="accent1">
                    <a:lumMod val="50000"/>
                  </a:schemeClr>
                </a:solidFill>
              </a:rPr>
              <a:t>Driver consent </a:t>
            </a:r>
            <a:endParaRPr lang="ja-JP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06E489D-C49D-53F2-EB77-432528F99D69}"/>
              </a:ext>
            </a:extLst>
          </p:cNvPr>
          <p:cNvSpPr txBox="1"/>
          <p:nvPr/>
        </p:nvSpPr>
        <p:spPr>
          <a:xfrm>
            <a:off x="5032059" y="2947801"/>
            <a:ext cx="23950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>
                <a:solidFill>
                  <a:schemeClr val="accent1">
                    <a:lumMod val="50000"/>
                  </a:schemeClr>
                </a:solidFill>
              </a:rPr>
              <a:t>Monitor vehicle state                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8E0F08-F78B-D06C-37B7-9C0AFBE18D92}"/>
              </a:ext>
            </a:extLst>
          </p:cNvPr>
          <p:cNvSpPr txBox="1"/>
          <p:nvPr/>
        </p:nvSpPr>
        <p:spPr>
          <a:xfrm>
            <a:off x="5081036" y="3925533"/>
            <a:ext cx="27797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>
                <a:solidFill>
                  <a:schemeClr val="accent1">
                    <a:lumMod val="50000"/>
                  </a:schemeClr>
                </a:solidFill>
              </a:rPr>
              <a:t>AI-driven failure analysis</a:t>
            </a:r>
            <a:endParaRPr lang="ja-JP" alt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D982F06-B668-5595-EA47-66A4554D953E}"/>
              </a:ext>
            </a:extLst>
          </p:cNvPr>
          <p:cNvSpPr/>
          <p:nvPr/>
        </p:nvSpPr>
        <p:spPr>
          <a:xfrm>
            <a:off x="902496" y="4189846"/>
            <a:ext cx="3362998" cy="5781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dirty="0">
                <a:solidFill>
                  <a:schemeClr val="tx1"/>
                </a:solidFill>
              </a:rPr>
              <a:t>Update and vehicle state history help achieve </a:t>
            </a:r>
            <a:r>
              <a:rPr lang="de-DE" sz="1200" b="1" dirty="0">
                <a:solidFill>
                  <a:schemeClr val="tx1"/>
                </a:solidFill>
              </a:rPr>
              <a:t>compliance with the UN R155 standard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08E43DB-7C62-D78C-F00C-60F1855CFF2A}"/>
              </a:ext>
            </a:extLst>
          </p:cNvPr>
          <p:cNvSpPr txBox="1"/>
          <p:nvPr/>
        </p:nvSpPr>
        <p:spPr>
          <a:xfrm>
            <a:off x="1151170" y="3938611"/>
            <a:ext cx="27797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>
                <a:solidFill>
                  <a:schemeClr val="accent1">
                    <a:lumMod val="50000"/>
                  </a:schemeClr>
                </a:solidFill>
              </a:rPr>
              <a:t>OTA history</a:t>
            </a:r>
            <a:endParaRPr lang="ja-JP" altLang="en-US" dirty="0"/>
          </a:p>
        </p:txBody>
      </p:sp>
      <p:pic>
        <p:nvPicPr>
          <p:cNvPr id="38" name="Graphic 37" descr="Clipboard with solid fill">
            <a:extLst>
              <a:ext uri="{FF2B5EF4-FFF2-40B4-BE49-F238E27FC236}">
                <a16:creationId xmlns:a16="http://schemas.microsoft.com/office/drawing/2014/main" id="{2D5ECB30-29C9-DB27-8295-07AD104AF0C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64923" y="3840821"/>
            <a:ext cx="516155" cy="5161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>
                <a:solidFill>
                  <a:schemeClr val="dk1"/>
                </a:solidFill>
              </a:rPr>
              <a:t>Team and Structure</a:t>
            </a:r>
            <a:endParaRPr sz="8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64" name="Google Shape;164;p34"/>
          <p:cNvSpPr txBox="1"/>
          <p:nvPr/>
        </p:nvSpPr>
        <p:spPr>
          <a:xfrm>
            <a:off x="657750" y="1132650"/>
            <a:ext cx="76869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lvl="0">
              <a:buClr>
                <a:schemeClr val="dk1"/>
              </a:buClr>
            </a:pPr>
            <a:r>
              <a:rPr lang="en-GB" sz="1800" dirty="0"/>
              <a:t>Our team members were primarily divided by components: </a:t>
            </a:r>
          </a:p>
          <a:p>
            <a:pPr marL="298450" lvl="0" indent="-285750">
              <a:buClr>
                <a:schemeClr val="dk1"/>
              </a:buClr>
              <a:buFontTx/>
              <a:buChar char="-"/>
            </a:pPr>
            <a:r>
              <a:rPr lang="en-GB" sz="1800" dirty="0"/>
              <a:t>Satoshi	: Symphony-</a:t>
            </a:r>
            <a:r>
              <a:rPr lang="en-GB" sz="1800" dirty="0" err="1"/>
              <a:t>Ankaios</a:t>
            </a:r>
            <a:r>
              <a:rPr lang="en-GB" sz="1800" dirty="0"/>
              <a:t> system communication</a:t>
            </a:r>
          </a:p>
          <a:p>
            <a:pPr marL="298450" lvl="0" indent="-285750">
              <a:buClr>
                <a:schemeClr val="dk1"/>
              </a:buClr>
              <a:buFontTx/>
              <a:buChar char="-"/>
            </a:pPr>
            <a:r>
              <a:rPr lang="en-GB" sz="1800" dirty="0"/>
              <a:t>Mandar	</a:t>
            </a:r>
            <a:r>
              <a:rPr lang="en-GB" altLang="ja-JP" sz="1800" dirty="0"/>
              <a:t>: </a:t>
            </a:r>
            <a:r>
              <a:rPr lang="en-GB" sz="1800" dirty="0"/>
              <a:t>ECU level architecture</a:t>
            </a:r>
          </a:p>
          <a:p>
            <a:pPr marL="298450" lvl="0" indent="-285750">
              <a:buClr>
                <a:schemeClr val="dk1"/>
              </a:buClr>
              <a:buFontTx/>
              <a:buChar char="-"/>
            </a:pPr>
            <a:r>
              <a:rPr lang="en-GB" sz="1800" dirty="0"/>
              <a:t>Rihab, Ayane	</a:t>
            </a:r>
            <a:r>
              <a:rPr lang="en-GB" altLang="ja-JP" sz="1800" dirty="0"/>
              <a:t>: </a:t>
            </a:r>
            <a:r>
              <a:rPr lang="en-GB" sz="1800" dirty="0"/>
              <a:t>Update functionality</a:t>
            </a:r>
          </a:p>
          <a:p>
            <a:pPr marL="298450" lvl="0" indent="-285750">
              <a:buClr>
                <a:schemeClr val="dk1"/>
              </a:buClr>
              <a:buFontTx/>
              <a:buChar char="-"/>
            </a:pPr>
            <a:r>
              <a:rPr lang="en-GB" sz="1800" dirty="0"/>
              <a:t>Priyanka 	</a:t>
            </a:r>
            <a:r>
              <a:rPr lang="en-GB" altLang="ja-JP" sz="1800" dirty="0"/>
              <a:t>: System </a:t>
            </a:r>
            <a:r>
              <a:rPr lang="en-GB" sz="1800" dirty="0"/>
              <a:t>integration</a:t>
            </a:r>
          </a:p>
          <a:p>
            <a:pPr marL="12700" lvl="0">
              <a:buClr>
                <a:schemeClr val="dk1"/>
              </a:buClr>
            </a:pPr>
            <a:endParaRPr lang="en-GB" sz="1800" dirty="0"/>
          </a:p>
          <a:p>
            <a:pPr marL="12700" lvl="0">
              <a:buClr>
                <a:schemeClr val="dk1"/>
              </a:buClr>
            </a:pPr>
            <a:r>
              <a:rPr lang="en-GB" sz="1800" dirty="0"/>
              <a:t>In the end, we collaborated to integrate the system piece by piece.</a:t>
            </a:r>
            <a:endParaRPr sz="18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5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>
                <a:solidFill>
                  <a:schemeClr val="dk1"/>
                </a:solidFill>
              </a:rPr>
              <a:t>The Product / Service</a:t>
            </a:r>
            <a:endParaRPr sz="8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71" name="Google Shape;171;p35"/>
          <p:cNvSpPr txBox="1"/>
          <p:nvPr/>
        </p:nvSpPr>
        <p:spPr>
          <a:xfrm>
            <a:off x="657750" y="1132650"/>
            <a:ext cx="76869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0EC522-2D37-5683-22B5-072857E160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28"/>
          <a:stretch/>
        </p:blipFill>
        <p:spPr bwMode="auto">
          <a:xfrm>
            <a:off x="4709073" y="810450"/>
            <a:ext cx="4344093" cy="3978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A8BB58-5755-2B96-535D-CD41649348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678" y="706111"/>
            <a:ext cx="3914250" cy="415538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6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</a:rPr>
              <a:t>Value of the proposed solution</a:t>
            </a:r>
            <a:endParaRPr sz="80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78" name="Google Shape;178;p36"/>
          <p:cNvSpPr txBox="1"/>
          <p:nvPr/>
        </p:nvSpPr>
        <p:spPr>
          <a:xfrm>
            <a:off x="657750" y="1132650"/>
            <a:ext cx="76869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600" b="1" dirty="0"/>
              <a:t>Added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u="sng" dirty="0"/>
              <a:t>Real-World Safety:</a:t>
            </a:r>
            <a:r>
              <a:rPr lang="en-GB" dirty="0"/>
              <a:t> Update only when vehicle is safe enough → reduced risk &amp; downtime.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u="sng" dirty="0"/>
              <a:t>Driver-Centric:</a:t>
            </a:r>
            <a:r>
              <a:rPr lang="en-GB" dirty="0"/>
              <a:t> User approval improve transparency and avoid unexpected behaviour.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b="0" i="0" u="sng" dirty="0">
                <a:effectLst/>
                <a:latin typeface="Arial" panose="020B0604020202020204" pitchFamily="34" charset="0"/>
              </a:rPr>
              <a:t>Compliance &amp; Trust:</a:t>
            </a:r>
            <a:r>
              <a:rPr lang="en-US" altLang="ja-JP" b="0" i="0" dirty="0">
                <a:effectLst/>
                <a:latin typeface="Arial" panose="020B0604020202020204" pitchFamily="34" charset="0"/>
              </a:rPr>
              <a:t> for UN R155/R156 regulations (Compatibility for AUDIT)</a:t>
            </a:r>
            <a:endParaRPr lang="en-GB" altLang="ja-JP" b="1" i="0" dirty="0"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ja-JP" u="sng" dirty="0"/>
              <a:t>Future-Proof:</a:t>
            </a:r>
            <a:r>
              <a:rPr lang="en-GB" altLang="ja-JP" dirty="0"/>
              <a:t> Tracker data enables AI/analytics to decrease failure rate</a:t>
            </a:r>
          </a:p>
          <a:p>
            <a:endParaRPr lang="en-GB" b="1" dirty="0"/>
          </a:p>
          <a:p>
            <a:r>
              <a:rPr lang="en-GB" sz="1600" b="1" dirty="0"/>
              <a:t>Why Better Than Other Solutions</a:t>
            </a:r>
          </a:p>
          <a:p>
            <a:pPr lvl="8"/>
            <a:endParaRPr lang="en-GB" dirty="0"/>
          </a:p>
          <a:p>
            <a:endParaRPr sz="18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Graphic 4" descr="Users with solid fill">
            <a:extLst>
              <a:ext uri="{FF2B5EF4-FFF2-40B4-BE49-F238E27FC236}">
                <a16:creationId xmlns:a16="http://schemas.microsoft.com/office/drawing/2014/main" id="{1BAB7911-5E06-2793-E0EB-BC854D3DD6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4875" y="2732850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9F4C10-398A-FE95-81E4-762F77C96D24}"/>
              </a:ext>
            </a:extLst>
          </p:cNvPr>
          <p:cNvSpPr txBox="1"/>
          <p:nvPr/>
        </p:nvSpPr>
        <p:spPr>
          <a:xfrm>
            <a:off x="1815174" y="2820718"/>
            <a:ext cx="667107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ja-JP" u="sng" dirty="0"/>
              <a:t>Save driver’s life</a:t>
            </a:r>
          </a:p>
          <a:p>
            <a:pPr lvl="4"/>
            <a:r>
              <a:rPr lang="en-GB" altLang="ja-JP" dirty="0"/>
              <a:t>Safety is one the most critical topics in the automotive. </a:t>
            </a:r>
          </a:p>
          <a:p>
            <a:pPr lvl="4"/>
            <a:r>
              <a:rPr lang="en-GB" altLang="ja-JP" dirty="0"/>
              <a:t>User consent and vehicle monitoring avoid unexpected accident while updating.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80AA8E-3CCE-5E04-02B0-F4300CB48004}"/>
              </a:ext>
            </a:extLst>
          </p:cNvPr>
          <p:cNvSpPr txBox="1"/>
          <p:nvPr/>
        </p:nvSpPr>
        <p:spPr>
          <a:xfrm>
            <a:off x="1815174" y="3647250"/>
            <a:ext cx="686210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ja-JP" u="sng" dirty="0"/>
              <a:t>Enable continuous optimization for reliable OTA</a:t>
            </a:r>
          </a:p>
          <a:p>
            <a:r>
              <a:rPr lang="en-US" altLang="ja-JP" dirty="0"/>
              <a:t>Continuous feedback enables OEMs to refine their update strategies over time, leading to safer, more reliable, and cost-effective fleet management.</a:t>
            </a:r>
            <a:endParaRPr lang="en-GB" altLang="ja-JP" dirty="0"/>
          </a:p>
        </p:txBody>
      </p:sp>
      <p:pic>
        <p:nvPicPr>
          <p:cNvPr id="13" name="Graphic 12" descr="Flying Money with solid fill">
            <a:extLst>
              <a:ext uri="{FF2B5EF4-FFF2-40B4-BE49-F238E27FC236}">
                <a16:creationId xmlns:a16="http://schemas.microsoft.com/office/drawing/2014/main" id="{7AA42330-AE2B-4D4F-B382-BECDFAC7F3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0672" y="3647250"/>
            <a:ext cx="831273" cy="83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268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>
                <a:solidFill>
                  <a:schemeClr val="dk1"/>
                </a:solidFill>
              </a:rPr>
              <a:t>The Market &amp; The Competition</a:t>
            </a:r>
            <a:endParaRPr sz="8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85" name="Google Shape;185;p37"/>
          <p:cNvSpPr txBox="1"/>
          <p:nvPr/>
        </p:nvSpPr>
        <p:spPr>
          <a:xfrm>
            <a:off x="657750" y="1132650"/>
            <a:ext cx="76869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- Can be </a:t>
            </a:r>
            <a:r>
              <a:rPr lang="en-US" b="1" dirty="0"/>
              <a:t>licensed or offered as middleware</a:t>
            </a:r>
            <a:r>
              <a:rPr lang="en-US" dirty="0"/>
              <a:t> for OEMs using OSS SDV.</a:t>
            </a:r>
          </a:p>
          <a:p>
            <a:r>
              <a:rPr lang="en-US" dirty="0"/>
              <a:t>- Supports fleet management analytics via </a:t>
            </a:r>
            <a:r>
              <a:rPr lang="en-US" b="1" dirty="0"/>
              <a:t>tracker data</a:t>
            </a:r>
            <a:r>
              <a:rPr lang="en-US" dirty="0"/>
              <a:t>.</a:t>
            </a:r>
          </a:p>
          <a:p>
            <a:r>
              <a:rPr lang="en-US" b="1" dirty="0"/>
              <a:t>- Scalable</a:t>
            </a:r>
            <a:r>
              <a:rPr lang="en-US" dirty="0"/>
              <a:t>: Works for single vehicle deployments to entire fleets.</a:t>
            </a:r>
          </a:p>
          <a:p>
            <a:r>
              <a:rPr lang="en-US" dirty="0"/>
              <a:t>Future AI capabilities unlock predictive maintenance, anomaly detection, and optimized update scheduling.</a:t>
            </a:r>
          </a:p>
          <a:p>
            <a:r>
              <a:rPr lang="en-US" b="1" dirty="0"/>
              <a:t>Regulation-ready:</a:t>
            </a:r>
            <a:r>
              <a:rPr lang="en-US" dirty="0"/>
              <a:t> Traceability ensures easier compliance with </a:t>
            </a:r>
            <a:r>
              <a:rPr lang="en-US" b="1" dirty="0"/>
              <a:t>UN R155 (cybersecurity)</a:t>
            </a:r>
            <a:r>
              <a:rPr lang="en-US" dirty="0"/>
              <a:t> and </a:t>
            </a:r>
            <a:r>
              <a:rPr lang="en-US" b="1" dirty="0"/>
              <a:t>R156 (software updates)</a:t>
            </a:r>
            <a:r>
              <a:rPr lang="en-US" dirty="0"/>
              <a:t>.</a:t>
            </a:r>
          </a:p>
          <a:p>
            <a:r>
              <a:rPr lang="en-US" b="1" dirty="0"/>
              <a:t>Competitive with OEM solutions:</a:t>
            </a:r>
            <a:r>
              <a:rPr lang="en-US" dirty="0"/>
              <a:t> Safeguard brings compliance + trust to Eclipse SDV OTA, making OSS viable for real-world fleets.</a:t>
            </a:r>
          </a:p>
          <a:p>
            <a:r>
              <a:rPr lang="en-US" b="1" dirty="0"/>
              <a:t>OEM Differentiation:</a:t>
            </a:r>
            <a:r>
              <a:rPr lang="en-US" dirty="0"/>
              <a:t> Driver approval &amp; state-awareness = marketable as a </a:t>
            </a:r>
            <a:r>
              <a:rPr lang="en-US" i="1" dirty="0"/>
              <a:t>“safe update”</a:t>
            </a:r>
            <a:r>
              <a:rPr lang="en-US" dirty="0"/>
              <a:t> feature.</a:t>
            </a:r>
          </a:p>
          <a:p>
            <a:r>
              <a:rPr lang="en-US" b="1" dirty="0"/>
              <a:t>Future AI:</a:t>
            </a:r>
            <a:r>
              <a:rPr lang="en-US" dirty="0"/>
              <a:t> Tracker data becomes the foundation for predictive insights → fleet maintenance optimization, energy-aware updates.</a:t>
            </a:r>
          </a:p>
          <a:p>
            <a:endParaRPr lang="en-US" dirty="0"/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8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>
                <a:solidFill>
                  <a:schemeClr val="dk1"/>
                </a:solidFill>
              </a:rPr>
              <a:t>Business Model * Plan &amp; Funds</a:t>
            </a:r>
            <a:endParaRPr sz="8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92" name="Google Shape;192;p38"/>
          <p:cNvSpPr txBox="1"/>
          <p:nvPr/>
        </p:nvSpPr>
        <p:spPr>
          <a:xfrm>
            <a:off x="657750" y="1132650"/>
            <a:ext cx="76869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1. Generating Sales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Fleet Operator Subscriptions:</a:t>
            </a:r>
            <a:r>
              <a:rPr lang="en-US" dirty="0"/>
              <a:t> Charge fleets (delivery, rental, logistics) for enhanced OTA safety, driver approval, and compliance logging.</a:t>
            </a:r>
          </a:p>
          <a:p>
            <a:r>
              <a:rPr lang="en-US" b="1" dirty="0"/>
              <a:t>OEM Licensing:</a:t>
            </a:r>
            <a:r>
              <a:rPr lang="en-US" dirty="0"/>
              <a:t> Offer Safeguard as a licensed middleware layer to OEMs using Eclipse SDV OSS stack for compliance-ready OTA.</a:t>
            </a:r>
          </a:p>
          <a:p>
            <a:endParaRPr lang="en-US" b="1" dirty="0"/>
          </a:p>
          <a:p>
            <a:r>
              <a:rPr lang="en-US" b="1" dirty="0"/>
              <a:t>2. Business Model Implementation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Integration Packages:</a:t>
            </a:r>
            <a:r>
              <a:rPr lang="en-US" dirty="0"/>
              <a:t> One-time fee for Safeguard integration with existing SDV stack and OEM dashboards.</a:t>
            </a:r>
          </a:p>
          <a:p>
            <a:r>
              <a:rPr lang="en-US" b="1" dirty="0"/>
              <a:t>Data Insights Upsell:</a:t>
            </a:r>
            <a:r>
              <a:rPr lang="en-US" dirty="0"/>
              <a:t> Optional tier for AI-ready data analysis, predictive scheduling, and fleet optimization.</a:t>
            </a: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9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>
                <a:solidFill>
                  <a:schemeClr val="dk1"/>
                </a:solidFill>
              </a:rPr>
              <a:t>Contact</a:t>
            </a:r>
            <a:endParaRPr sz="8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99" name="Google Shape;199;p39"/>
          <p:cNvSpPr txBox="1"/>
          <p:nvPr/>
        </p:nvSpPr>
        <p:spPr>
          <a:xfrm>
            <a:off x="657750" y="1132650"/>
            <a:ext cx="76869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8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List the contact details of the people in charge of the different aspects of the “business”.</a:t>
            </a:r>
            <a:endParaRPr sz="1800" i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578</Words>
  <Application>Microsoft Office PowerPoint</Application>
  <PresentationFormat>On-screen Show (16:9)</PresentationFormat>
  <Paragraphs>76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Roboto</vt:lpstr>
      <vt:lpstr>Audiowide</vt:lpstr>
      <vt:lpstr>Arial</vt:lpstr>
      <vt:lpstr>Calibri</vt:lpstr>
      <vt:lpstr>Helvetica Neue Light</vt:lpstr>
      <vt:lpstr>Simple Light</vt:lpstr>
      <vt:lpstr>Simple Light</vt:lpstr>
      <vt:lpstr>PowerPoint Presentation</vt:lpstr>
      <vt:lpstr>PowerPoint Presentation</vt:lpstr>
      <vt:lpstr>Safeguard – Safety &amp; Compliance Layer for Eclipse SDV OTA</vt:lpstr>
      <vt:lpstr>Team and Structure</vt:lpstr>
      <vt:lpstr>The Product / Service</vt:lpstr>
      <vt:lpstr>Value of the proposed solution</vt:lpstr>
      <vt:lpstr>The Market &amp; The Competition</vt:lpstr>
      <vt:lpstr>Business Model * Plan &amp; Funds</vt:lpstr>
      <vt:lpstr>Contact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Ayane Makiuchi (Imazeki)</cp:lastModifiedBy>
  <cp:revision>7</cp:revision>
  <dcterms:modified xsi:type="dcterms:W3CDTF">2025-10-02T08:49:57Z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ed1414a-99f2-46f9-bbe5-740af8d1b502_Enabled">
    <vt:lpwstr>true</vt:lpwstr>
  </property>
  <property fmtid="{D5CDD505-2E9C-101B-9397-08002B2CF9AE}" pid="3" name="MSIP_Label_7ed1414a-99f2-46f9-bbe5-740af8d1b502_SetDate">
    <vt:lpwstr>2025-10-01T20:22:41Z</vt:lpwstr>
  </property>
  <property fmtid="{D5CDD505-2E9C-101B-9397-08002B2CF9AE}" pid="4" name="MSIP_Label_7ed1414a-99f2-46f9-bbe5-740af8d1b502_Method">
    <vt:lpwstr>Standard</vt:lpwstr>
  </property>
  <property fmtid="{D5CDD505-2E9C-101B-9397-08002B2CF9AE}" pid="5" name="MSIP_Label_7ed1414a-99f2-46f9-bbe5-740af8d1b502_Name">
    <vt:lpwstr>G_MIP_Confidential_Standard</vt:lpwstr>
  </property>
  <property fmtid="{D5CDD505-2E9C-101B-9397-08002B2CF9AE}" pid="6" name="MSIP_Label_7ed1414a-99f2-46f9-bbe5-740af8d1b502_SiteId">
    <vt:lpwstr>69405920-b673-4f7c-8845-e124e9d08af2</vt:lpwstr>
  </property>
  <property fmtid="{D5CDD505-2E9C-101B-9397-08002B2CF9AE}" pid="7" name="MSIP_Label_7ed1414a-99f2-46f9-bbe5-740af8d1b502_ActionId">
    <vt:lpwstr>710276af-63f5-4aff-ae80-1291ff9e268f</vt:lpwstr>
  </property>
  <property fmtid="{D5CDD505-2E9C-101B-9397-08002B2CF9AE}" pid="8" name="MSIP_Label_7ed1414a-99f2-46f9-bbe5-740af8d1b502_ContentBits">
    <vt:lpwstr>1</vt:lpwstr>
  </property>
  <property fmtid="{D5CDD505-2E9C-101B-9397-08002B2CF9AE}" pid="9" name="ClassificationContentMarkingHeaderLocations">
    <vt:lpwstr>Simple Light:3\Simple Light:3</vt:lpwstr>
  </property>
  <property fmtid="{D5CDD505-2E9C-101B-9397-08002B2CF9AE}" pid="10" name="ClassificationContentMarkingHeaderText">
    <vt:lpwstr>CONFIDENTIAL</vt:lpwstr>
  </property>
</Properties>
</file>

<file path=docProps/thumbnail.jpeg>
</file>